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3"/>
  </p:handoutMasterIdLst>
  <p:sldIdLst>
    <p:sldId id="356" r:id="rId3"/>
    <p:sldId id="371" r:id="rId5"/>
    <p:sldId id="372" r:id="rId6"/>
    <p:sldId id="368" r:id="rId7"/>
    <p:sldId id="399" r:id="rId8"/>
    <p:sldId id="410" r:id="rId9"/>
    <p:sldId id="400" r:id="rId10"/>
    <p:sldId id="409" r:id="rId11"/>
    <p:sldId id="411" r:id="rId12"/>
    <p:sldId id="412" r:id="rId13"/>
    <p:sldId id="413" r:id="rId14"/>
    <p:sldId id="415" r:id="rId15"/>
    <p:sldId id="423" r:id="rId16"/>
    <p:sldId id="416" r:id="rId17"/>
    <p:sldId id="424" r:id="rId18"/>
    <p:sldId id="449" r:id="rId19"/>
    <p:sldId id="321" r:id="rId20"/>
    <p:sldId id="431" r:id="rId21"/>
    <p:sldId id="432" r:id="rId22"/>
    <p:sldId id="438" r:id="rId23"/>
    <p:sldId id="433" r:id="rId24"/>
    <p:sldId id="434" r:id="rId25"/>
    <p:sldId id="435" r:id="rId26"/>
    <p:sldId id="436" r:id="rId27"/>
    <p:sldId id="437" r:id="rId28"/>
    <p:sldId id="448" r:id="rId29"/>
    <p:sldId id="450" r:id="rId30"/>
    <p:sldId id="465" r:id="rId31"/>
    <p:sldId id="470" r:id="rId32"/>
    <p:sldId id="477" r:id="rId33"/>
    <p:sldId id="476" r:id="rId34"/>
    <p:sldId id="475" r:id="rId35"/>
    <p:sldId id="320" r:id="rId36"/>
    <p:sldId id="483" r:id="rId37"/>
    <p:sldId id="485" r:id="rId38"/>
    <p:sldId id="487" r:id="rId39"/>
    <p:sldId id="484" r:id="rId40"/>
    <p:sldId id="395" r:id="rId41"/>
    <p:sldId id="318" r:id="rId4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5F5C5C"/>
    <a:srgbClr val="888382"/>
    <a:srgbClr val="4F4E4E"/>
    <a:srgbClr val="663F2E"/>
    <a:srgbClr val="768EA9"/>
    <a:srgbClr val="508CC2"/>
    <a:srgbClr val="2E75B5"/>
    <a:srgbClr val="0069B8"/>
    <a:srgbClr val="00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5" autoAdjust="0"/>
    <p:restoredTop sz="94660" autoAdjust="0"/>
  </p:normalViewPr>
  <p:slideViewPr>
    <p:cSldViewPr>
      <p:cViewPr varScale="1">
        <p:scale>
          <a:sx n="169" d="100"/>
          <a:sy n="169" d="100"/>
        </p:scale>
        <p:origin x="150" y="186"/>
      </p:cViewPr>
      <p:guideLst>
        <p:guide orient="horz" pos="170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303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9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3.xml"/><Relationship Id="rId5" Type="http://schemas.openxmlformats.org/officeDocument/2006/relationships/image" Target="../media/image5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4.xml"/><Relationship Id="rId3" Type="http://schemas.openxmlformats.org/officeDocument/2006/relationships/tags" Target="../tags/tag5.xml"/><Relationship Id="rId2" Type="http://schemas.openxmlformats.org/officeDocument/2006/relationships/image" Target="../media/image3.png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5.xml"/><Relationship Id="rId3" Type="http://schemas.openxmlformats.org/officeDocument/2006/relationships/tags" Target="../tags/tag7.xml"/><Relationship Id="rId2" Type="http://schemas.openxmlformats.org/officeDocument/2006/relationships/image" Target="../media/image3.png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16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7.xml"/><Relationship Id="rId4" Type="http://schemas.openxmlformats.org/officeDocument/2006/relationships/hyperlink" Target="https://replit.com/languages/dart" TargetMode="External"/><Relationship Id="rId3" Type="http://schemas.openxmlformats.org/officeDocument/2006/relationships/tags" Target="../tags/tag9.xml"/><Relationship Id="rId2" Type="http://schemas.openxmlformats.org/officeDocument/2006/relationships/image" Target="../media/image3.png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8.xml"/><Relationship Id="rId3" Type="http://schemas.openxmlformats.org/officeDocument/2006/relationships/tags" Target="../tags/tag11.xml"/><Relationship Id="rId2" Type="http://schemas.openxmlformats.org/officeDocument/2006/relationships/image" Target="../media/image3.png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9.xml"/><Relationship Id="rId3" Type="http://schemas.openxmlformats.org/officeDocument/2006/relationships/tags" Target="../tags/tag13.xml"/><Relationship Id="rId2" Type="http://schemas.openxmlformats.org/officeDocument/2006/relationships/image" Target="../media/image3.png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0.xml"/><Relationship Id="rId3" Type="http://schemas.openxmlformats.org/officeDocument/2006/relationships/tags" Target="../tags/tag15.xml"/><Relationship Id="rId2" Type="http://schemas.openxmlformats.org/officeDocument/2006/relationships/image" Target="../media/image3.png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1.xml"/><Relationship Id="rId3" Type="http://schemas.openxmlformats.org/officeDocument/2006/relationships/tags" Target="../tags/tag17.xml"/><Relationship Id="rId2" Type="http://schemas.openxmlformats.org/officeDocument/2006/relationships/image" Target="../media/image3.png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2.xml"/><Relationship Id="rId3" Type="http://schemas.openxmlformats.org/officeDocument/2006/relationships/tags" Target="../tags/tag19.xml"/><Relationship Id="rId2" Type="http://schemas.openxmlformats.org/officeDocument/2006/relationships/image" Target="../media/image3.png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3.xml"/><Relationship Id="rId3" Type="http://schemas.openxmlformats.org/officeDocument/2006/relationships/tags" Target="../tags/tag21.xml"/><Relationship Id="rId2" Type="http://schemas.openxmlformats.org/officeDocument/2006/relationships/image" Target="../media/image3.png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4.xml"/><Relationship Id="rId3" Type="http://schemas.openxmlformats.org/officeDocument/2006/relationships/tags" Target="../tags/tag23.xml"/><Relationship Id="rId2" Type="http://schemas.openxmlformats.org/officeDocument/2006/relationships/image" Target="../media/image3.png"/><Relationship Id="rId1" Type="http://schemas.openxmlformats.org/officeDocument/2006/relationships/tags" Target="../tags/tag22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5.xml"/><Relationship Id="rId3" Type="http://schemas.openxmlformats.org/officeDocument/2006/relationships/tags" Target="../tags/tag25.xml"/><Relationship Id="rId2" Type="http://schemas.openxmlformats.org/officeDocument/2006/relationships/image" Target="../media/image3.png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6.xml"/><Relationship Id="rId3" Type="http://schemas.openxmlformats.org/officeDocument/2006/relationships/tags" Target="../tags/tag27.xml"/><Relationship Id="rId2" Type="http://schemas.openxmlformats.org/officeDocument/2006/relationships/image" Target="../media/image3.png"/><Relationship Id="rId1" Type="http://schemas.openxmlformats.org/officeDocument/2006/relationships/tags" Target="../tags/tag26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7.xml"/><Relationship Id="rId3" Type="http://schemas.openxmlformats.org/officeDocument/2006/relationships/tags" Target="../tags/tag29.xml"/><Relationship Id="rId2" Type="http://schemas.openxmlformats.org/officeDocument/2006/relationships/image" Target="../media/image3.png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8.xml"/><Relationship Id="rId3" Type="http://schemas.openxmlformats.org/officeDocument/2006/relationships/tags" Target="../tags/tag31.xml"/><Relationship Id="rId2" Type="http://schemas.openxmlformats.org/officeDocument/2006/relationships/image" Target="../media/image3.png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9.xml"/><Relationship Id="rId3" Type="http://schemas.openxmlformats.org/officeDocument/2006/relationships/tags" Target="../tags/tag33.xml"/><Relationship Id="rId2" Type="http://schemas.openxmlformats.org/officeDocument/2006/relationships/image" Target="../media/image3.png"/><Relationship Id="rId1" Type="http://schemas.openxmlformats.org/officeDocument/2006/relationships/tags" Target="../tags/tag32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30.xml"/><Relationship Id="rId3" Type="http://schemas.openxmlformats.org/officeDocument/2006/relationships/tags" Target="../tags/tag35.xml"/><Relationship Id="rId2" Type="http://schemas.openxmlformats.org/officeDocument/2006/relationships/image" Target="../media/image3.png"/><Relationship Id="rId1" Type="http://schemas.openxmlformats.org/officeDocument/2006/relationships/tags" Target="../tags/tag34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31.xml"/><Relationship Id="rId3" Type="http://schemas.openxmlformats.org/officeDocument/2006/relationships/tags" Target="../tags/tag37.xml"/><Relationship Id="rId2" Type="http://schemas.openxmlformats.org/officeDocument/2006/relationships/image" Target="../media/image3.png"/><Relationship Id="rId1" Type="http://schemas.openxmlformats.org/officeDocument/2006/relationships/tags" Target="../tags/tag36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32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33.xml"/><Relationship Id="rId3" Type="http://schemas.openxmlformats.org/officeDocument/2006/relationships/tags" Target="../tags/tag39.xml"/><Relationship Id="rId2" Type="http://schemas.openxmlformats.org/officeDocument/2006/relationships/image" Target="../media/image3.png"/><Relationship Id="rId1" Type="http://schemas.openxmlformats.org/officeDocument/2006/relationships/tags" Target="../tags/tag38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5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34.xml"/><Relationship Id="rId4" Type="http://schemas.openxmlformats.org/officeDocument/2006/relationships/image" Target="../media/image6.png"/><Relationship Id="rId3" Type="http://schemas.openxmlformats.org/officeDocument/2006/relationships/tags" Target="../tags/tag41.xml"/><Relationship Id="rId2" Type="http://schemas.openxmlformats.org/officeDocument/2006/relationships/image" Target="../media/image3.png"/><Relationship Id="rId1" Type="http://schemas.openxmlformats.org/officeDocument/2006/relationships/tags" Target="../tags/tag40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35.xml"/><Relationship Id="rId3" Type="http://schemas.openxmlformats.org/officeDocument/2006/relationships/tags" Target="../tags/tag43.xml"/><Relationship Id="rId2" Type="http://schemas.openxmlformats.org/officeDocument/2006/relationships/image" Target="../media/image3.png"/><Relationship Id="rId1" Type="http://schemas.openxmlformats.org/officeDocument/2006/relationships/tags" Target="../tags/tag42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36.xml"/><Relationship Id="rId3" Type="http://schemas.openxmlformats.org/officeDocument/2006/relationships/tags" Target="../tags/tag45.xml"/><Relationship Id="rId2" Type="http://schemas.openxmlformats.org/officeDocument/2006/relationships/image" Target="../media/image3.png"/><Relationship Id="rId1" Type="http://schemas.openxmlformats.org/officeDocument/2006/relationships/tags" Target="../tags/tag44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7.xml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9.xml"/><Relationship Id="rId2" Type="http://schemas.openxmlformats.org/officeDocument/2006/relationships/themeOverride" Target="../theme/themeOverride38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3.xml"/><Relationship Id="rId2" Type="http://schemas.openxmlformats.org/officeDocument/2006/relationships/hyperlink" Target="https://developer.android.com/studio/index.html?hl=zh-cn" TargetMode="Externa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5.xml"/><Relationship Id="rId2" Type="http://schemas.openxmlformats.org/officeDocument/2006/relationships/hyperlink" Target="https://flutter.dev/docs/development/tools/sdk/releases?tab=macos" TargetMode="Externa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ula DeAnda - Why Would I Ever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172400" y="-556751"/>
            <a:ext cx="487363" cy="4873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87824" y="1131590"/>
            <a:ext cx="3715849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Flutter</a:t>
            </a:r>
            <a:endParaRPr lang="en-US" altLang="zh-CN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366010" y="2910205"/>
            <a:ext cx="4952365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初步了解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flutter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特性，快速掌握开发技巧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2588685" y="2233503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开发入门实践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2" grpId="0"/>
      <p:bldP spid="13" grpId="0" bldLvl="0" animBg="1"/>
      <p:bldP spid="14" grpId="0" bldLvl="0" animBg="1"/>
      <p:bldP spid="14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092835"/>
            <a:ext cx="7297420" cy="3925570"/>
          </a:xfrm>
          <a:prstGeom prst="rect">
            <a:avLst/>
          </a:prstGeom>
          <a:solidFill>
            <a:schemeClr val="bg1"/>
          </a:solidFill>
        </p:spPr>
        <p:txBody>
          <a:bodyPr wrap="square" lIns="179705" tIns="179705" rIns="179705" bIns="17970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相对于 iOS 工具链的设置，Android 工具链配置就简单多了，这是因为 Google 官方已经在 Android Studio 中提供了 Flutter 和 Dart 这两个插件。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因此，我们可以通过这两个工程插件，进行 Flutter 项目的管理以及开发调试。又因为 Flutter 插件本身依赖于 Dart 插件，所以我们只安装 Flutter 插件就可以了。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启动 Android Studio，打开菜单项 Preferences &gt; Plugins，搜索 Flutter 插件并点击 install 进行安装。安装完毕后重启 Android Studio，Flutter 插件就生效了。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 Android Studio 本身是基于 IDEA 开发的，因此 IDEA 的环境配置与 Android Studio 并无不同，这里就不再赘述了。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至此，Android 的工具链配置也完成了。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2320" y="633730"/>
            <a:ext cx="22733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工具链配置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051560"/>
            <a:ext cx="7297420" cy="374777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 Android Studio 打开 hello_world 工程（Open an existing Android Studio Project），然后定位到工具栏。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 Target selector 中，我们可以选择一个运行该应用的设备。如果没有列出可用设备，你可以采用下面的两种方式：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参考我在前面讲到的方法，也就是打开 AVD Manager 并创建一台 Android 模拟器；或是通过 open -a Simulator 命令，在不同的 iOS 模拟器之间进行切换。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直接插入 Android 或 iOS 真机。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在工具栏中点击 Run 图标，稍等 10 秒钟左右，就可以在模拟器或真机上看到启动的应用程序了。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4700" y="633730"/>
            <a:ext cx="197421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 Flutter 项目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066800"/>
            <a:ext cx="7297420" cy="52108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 Flutter 开发测试，如果每次修改代码都需要重新编译加载的话，那需要等待少则数十秒多则几分钟的时间才能查看样式效果，无疑是非常低效的。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正是因为 Flutter 在开发阶段使用了 JIT 编译模式，使得通过热重载（Hot Reload）这样的技术去进一步提升调试效率成为可能。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简单来说，热重载就是在无需重新编译代码、重启应用程序、丢失程序执行状态的情况下，就能实时加载修改后的代码，查看改动效果。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 hello_world 示例而言，为了体验热重载，我们还需要对代码做一些改造，将其根节点修改为 StatelessWidget：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 Run 图标，然后试着修改一下代码，保存后仅需几百毫秒就可以看到最新的显示效果。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2320" y="633730"/>
            <a:ext cx="1021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热重载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5375" y="3522980"/>
            <a:ext cx="6952615" cy="2286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'package:flutter/widgets.dart';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 MyAPP extends StatelessWidget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@override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Widget build(BuildContext context) {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return const Center(child: Text('Hello World', textDirection: TextDirection.ltr));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void main() =&gt; runApp(new MyAPP());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9940" y="633730"/>
            <a:ext cx="18535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Flutter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工程结构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1395" y="1064895"/>
            <a:ext cx="15532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新建标准模板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9985" y="1575435"/>
            <a:ext cx="6843395" cy="276606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前面已经通过搭建 Flutter 开发环境，并且通过自带的 hello_world 示例，和你演示了 Flutter 项目是如何运行在 Android 和 iOS 模拟器以及真机上的。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那么接下来，我会通过 Android Studio 创建的 Flutter 应用模板，带大家去了解 Flutter 的项目结构，分析 Flutter 工程与原生 Android 和 iOS 工程有哪些联系，体验一个有着基本功能的 Flutter 应用是如何运转的，从而加深你对构建 Flutter 应用的关键概念和技术的理解。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首先，我们打开 Android Studio，创建一个 Flutter 工程应用 flutter_app。Flutter 会根据自带的应用模板，自动生成一个简单的计数器示例应用 Demo。然后看看运行效果。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700" y="633730"/>
            <a:ext cx="18535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Flutter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工程结构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0765" y="1201420"/>
            <a:ext cx="6813550" cy="331978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在体会了示例工程的运行效果之后，我们再来看看 Flutter 工程目录结构。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e7ecbd5c21895e396c14154b2f226df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82395" y="1874520"/>
            <a:ext cx="6130290" cy="2212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8535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Flutter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工程结构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1271905"/>
            <a:ext cx="7224395" cy="331978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可以看到，除了 Flutter 本身的代码、资源、依赖和配置之外，Flutter 工程还包含了 Android 和 iOS 的工程目录。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这也不难理解，因为 Flutter 虽然是跨平台开发方案，但却需要一个容器最终运行到 Android 和 iOS 平台上，所以 Flutter 工程实际上就是一个同时内嵌了 Android 和 iOS 原生子工程的父工程：我们在 lib 目录下进行 Flutter 代码的开发，而某些特殊场景下的原生功能，则在对应的 Android 和 iOS 工程中提供相应的代码实现，供对应的 Flutter 代码引用。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 会将相关的依赖和构建产物注入这两个子工程，最终集成到各自的项目中。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而我们开发的 Flutter 代码，最终则会以原生工程的形式运行。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58928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0770" y="1165225"/>
            <a:ext cx="7224395" cy="301625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通过本章的讲解，我们已经完成了 Flutter 开发测试环境的安装配置，对如何在安装过程中随时检测工程依赖，以及如何在模拟器上运行 Flutter 程序有了一定的理解，并对 Flutter 开发调试常用工具有了初步的认知。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善用这些集成工具能够帮助我们能提升 Flutter 开发效率，而这些有关工程环境的基础知识则为 Flutter 的学习提供了支撑。这样，如果后续在开发测试中遇到了环境相关的问题，也就知道应该如何去解决。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然后，我们通过 Flutter 标准模板创建了计数器示例，并分析了 Flutter 的项目结构，以及 Flutter 工程与原生 Android、iOS 工程的联系，知道了 Flutter 代码是怎么运行在原生系统上的。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093793" y="1092512"/>
            <a:ext cx="2674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6" name="TextBox 7"/>
          <p:cNvSpPr>
            <a:spLocks noChangeArrowheads="1"/>
          </p:cNvSpPr>
          <p:nvPr/>
        </p:nvSpPr>
        <p:spPr bwMode="auto">
          <a:xfrm>
            <a:off x="2375756" y="2227788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Dart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语言基础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bldLvl="0" animBg="1"/>
      <p:bldP spid="36" grpId="1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700" y="579755"/>
            <a:ext cx="150749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 初体验</a:t>
            </a:r>
            <a:endParaRPr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1090" y="977900"/>
            <a:ext cx="7224395" cy="41135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其实，编程语言虽然千差万别，但归根结底，它们的设计思想无非就是回答两个问题：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如何表示信息；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如何处理信息。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接下来，我会根据这两点来介绍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的基础语法。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为了简单地体验一下 Dart，我们先打开浏览器，直接在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4" action="ppaction://hlinkfile"/>
              </a:rPr>
              <a:t>repl.it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新建一个 main.dart 文件。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先测试一下基本的 hello world 示例：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34440" y="2918460"/>
            <a:ext cx="6957695" cy="20116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printInteger (int a)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print('Hello world, this is $a.');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main ()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var number = 2019;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printInteger(number);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211709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 的变量与类型</a:t>
            </a:r>
            <a:endParaRPr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7440" y="1137920"/>
            <a:ext cx="7224395" cy="35648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首先是表示信息部分，第一步就是定义变量。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Dart 中，我们可以用 var 或者具体的类型来声明一个变量。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当使用 var 定义变量时，表示类型是交由编译器推断决定的，当然你也可以用静态类型去定义变量，更清楚地跟编译器表达你的意图，这样编辑器和编译器就能使用这些静态类型，向你提供代码补全或编译警告的提示了。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在默认情况下，未初始化的变量的值都是 null，因此我们不用担心无法判定一个传递过来的、未定义变量到底是 undefined，还是空字符串，或者其他类型，而写一堆冗长的判断语句了。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是类型安全的语言，并且所有类型都是对象类型，都继承自顶层类型 Object，因此一切变量的值都是类的实例（即对象），甚至数字、布尔值、函数和 null 也都是继承自 Object 的对象。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/>
        </p:nvSpPr>
        <p:spPr>
          <a:xfrm>
            <a:off x="539353" y="842964"/>
            <a:ext cx="1980419" cy="3744515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3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5" name="Right Triangle 2"/>
          <p:cNvSpPr/>
          <p:nvPr/>
        </p:nvSpPr>
        <p:spPr bwMode="auto">
          <a:xfrm flipH="1" flipV="1">
            <a:off x="539353" y="842963"/>
            <a:ext cx="1980419" cy="1754306"/>
          </a:xfrm>
          <a:prstGeom prst="rtTriangle">
            <a:avLst/>
          </a:prstGeom>
          <a:solidFill>
            <a:schemeClr val="tx2">
              <a:lumMod val="7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</a:p>
        </p:txBody>
      </p:sp>
      <p:sp>
        <p:nvSpPr>
          <p:cNvPr id="7" name="TextBox 5"/>
          <p:cNvSpPr txBox="1"/>
          <p:nvPr/>
        </p:nvSpPr>
        <p:spPr>
          <a:xfrm>
            <a:off x="2580846" y="849497"/>
            <a:ext cx="2106234" cy="461665"/>
          </a:xfrm>
          <a:prstGeom prst="rect">
            <a:avLst/>
          </a:prstGeom>
          <a:noFill/>
        </p:spPr>
        <p:txBody>
          <a:bodyPr wrap="square" lIns="0" tIns="0" rIns="0" bIns="0">
            <a:normAutofit fontScale="85000" lnSpcReduction="20000"/>
          </a:bodyPr>
          <a:lstStyle/>
          <a:p>
            <a:r>
              <a:rPr lang="en-US" altLang="zh-CN" sz="4000" b="1" dirty="0">
                <a:solidFill>
                  <a:schemeClr val="tx2"/>
                </a:solidFill>
              </a:rPr>
              <a:t>CONTENTS</a:t>
            </a:r>
            <a:endParaRPr lang="en-US" altLang="zh-CN" sz="4000" b="1" dirty="0">
              <a:solidFill>
                <a:schemeClr val="tx2"/>
              </a:solidFill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4253893" y="1653631"/>
            <a:ext cx="285174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rPr>
              <a:t>1</a:t>
            </a:r>
            <a:endParaRPr lang="en-US" altLang="zh-CN" sz="4000">
              <a:solidFill>
                <a:schemeClr val="accent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4230449" y="2408833"/>
            <a:ext cx="332063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rPr>
              <a:t>2</a:t>
            </a:r>
            <a:endParaRPr lang="en-US" altLang="zh-CN" sz="4000">
              <a:solidFill>
                <a:schemeClr val="accent2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225039" y="3164034"/>
            <a:ext cx="342882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rPr>
              <a:t>3</a:t>
            </a:r>
            <a:endParaRPr lang="en-US" altLang="zh-CN" sz="4000">
              <a:solidFill>
                <a:schemeClr val="accent3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4231050" y="3919235"/>
            <a:ext cx="330860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endParaRPr lang="en-US" altLang="zh-CN" sz="4000">
              <a:solidFill>
                <a:schemeClr val="accent4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12" name="Group 10"/>
          <p:cNvGrpSpPr/>
          <p:nvPr/>
        </p:nvGrpSpPr>
        <p:grpSpPr>
          <a:xfrm>
            <a:off x="3914775" y="1741805"/>
            <a:ext cx="3509645" cy="354330"/>
            <a:chOff x="3226708" y="785689"/>
            <a:chExt cx="4679700" cy="481952"/>
          </a:xfrm>
        </p:grpSpPr>
        <p:sp>
          <p:nvSpPr>
            <p:cNvPr id="22" name="TextBox 11"/>
            <p:cNvSpPr txBox="1"/>
            <p:nvPr/>
          </p:nvSpPr>
          <p:spPr>
            <a:xfrm>
              <a:off x="3226708" y="78568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5000" lnSpcReduction="20000"/>
            </a:bodyPr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chemeClr val="accent1">
                      <a:lumMod val="100000"/>
                    </a:schemeClr>
                  </a:solidFill>
                  <a:sym typeface="+mn-ea"/>
                </a:rPr>
                <a:t>搭建Flutter工程环境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  <p:sp>
          <p:nvSpPr>
            <p:cNvPr id="23" name="TextBox 12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568461" y="2332460"/>
            <a:ext cx="5638931" cy="358486"/>
            <a:chOff x="4047127" y="530252"/>
            <a:chExt cx="7518574" cy="477981"/>
          </a:xfrm>
        </p:grpSpPr>
        <p:sp>
          <p:nvSpPr>
            <p:cNvPr id="20" name="TextBox 14"/>
            <p:cNvSpPr txBox="1"/>
            <p:nvPr/>
          </p:nvSpPr>
          <p:spPr>
            <a:xfrm>
              <a:off x="4047127" y="530252"/>
              <a:ext cx="4332481" cy="477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0000"/>
            </a:bodyPr>
            <a:lstStyle/>
            <a:p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Dart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语言基础</a:t>
              </a:r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  <p:sp>
          <p:nvSpPr>
            <p:cNvPr id="21" name="TextBox 15"/>
            <p:cNvSpPr txBox="1"/>
            <p:nvPr/>
          </p:nvSpPr>
          <p:spPr>
            <a:xfrm>
              <a:off x="7603127" y="608606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4562111" y="2691132"/>
            <a:ext cx="4372741" cy="887095"/>
            <a:chOff x="4038661" y="1546"/>
            <a:chExt cx="5830320" cy="1182794"/>
          </a:xfrm>
        </p:grpSpPr>
        <p:sp>
          <p:nvSpPr>
            <p:cNvPr id="18" name="TextBox 17"/>
            <p:cNvSpPr txBox="1"/>
            <p:nvPr/>
          </p:nvSpPr>
          <p:spPr>
            <a:xfrm>
              <a:off x="4038661" y="941476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5000" lnSpcReduction="20000"/>
            </a:bodyPr>
            <a:lstStyle/>
            <a:p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  <a:sym typeface="+mn-ea"/>
                </a:rPr>
                <a:t>Flutter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  <a:sym typeface="+mn-ea"/>
                </a:rPr>
                <a:t>基础</a:t>
              </a:r>
              <a:endParaRPr lang="zh-CN" altLang="en-US" sz="1600" b="1" dirty="0">
                <a:solidFill>
                  <a:schemeClr val="accent4">
                    <a:lumMod val="100000"/>
                  </a:schemeClr>
                </a:solidFill>
                <a:sym typeface="+mn-e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06407" y="1546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sp>
        <p:nvSpPr>
          <p:cNvPr id="17" name="TextBox 21"/>
          <p:cNvSpPr txBox="1"/>
          <p:nvPr/>
        </p:nvSpPr>
        <p:spPr>
          <a:xfrm>
            <a:off x="6631940" y="4155440"/>
            <a:ext cx="2971800" cy="240030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zh-CN" altLang="en-US" sz="1050">
              <a:solidFill>
                <a:schemeClr val="dk1">
                  <a:lumMod val="10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50749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 的</a:t>
            </a:r>
            <a:r>
              <a:rPr 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常量</a:t>
            </a:r>
            <a:endParaRPr 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1271905"/>
            <a:ext cx="7224395" cy="35648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如果你想定义不可变的变量，则需要在定义变量前加上 final 或 const 关键字：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表示变量在编译期间即能确定的值；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用它定义的变量可以在运行时确定值，也就是第一次调用的时候确定，以后就无法改变了，可以当做单例模式使用。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典型的例子：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 值必须在编译时知道，const birth = '2019/08/01'。初始化后无法更改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 birth = DateTime.now() // 报错 因为我们无法将运行时值分配给 const 变量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 值必须在运行时知道，最终生成 final birth = getBirth()。初始化后无法更改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 birth = DateTime.now() // OK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85217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num</a:t>
            </a:r>
            <a:endParaRPr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1271905"/>
            <a:ext cx="7224395" cy="24676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的数值类型 num，只有两种子类：即 64 位 int 和符合 IEEE 754 标准的 64 位 double。前者代表整数类型，而后者则是浮点数的抽象。在正常情况下，它们的精度与取值范围就足够满足我们的诉求了。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除了常见的基本运算符，比如 +、-、*、/，以及位运算符外，你还能使用继承自 num 的 abs()、round() 等方法，来实现求绝对值、取整的功能。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如果还有其他高级运算方法的需求 num 无法满足，你可以试用一下 dart:math 库。这个库提供了诸如三角函数、指数、对数、平方根等高级函数。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85280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bool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6805" y="1097915"/>
            <a:ext cx="7224395" cy="329057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为了表示布尔值，Dart 使用了一种名为 bool 的类型。在 Dart 里，只有两个对象具有 bool 类型：true 和 false，它们都是编译时常量。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是类型安全的，因此我们不能使用 if(nonbooleanValue) 或 assert(nonbooleanValue) 之类的在 JavaScript 可以正常工作的代码，而应该显式地检查值。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如下所示，检查变量是否为 0，在 Dart 中需要显示地与 0 做比较：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1110" y="3315335"/>
            <a:ext cx="6915785" cy="9144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number  = 0;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assert(number == 0);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assert(number) //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报错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5180" y="579755"/>
            <a:ext cx="98361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6960" y="932180"/>
            <a:ext cx="7224395" cy="41135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的 String 由 UTF-16 的字符串组成。和 JavaScript 一样，构造字符串字面量时既能使用单引号也能使用双引号，还能在字符串中嵌入变量或表达式：你可以使用 ${express} 把一个表达式的值放进字符串。而如果是一个标识符，你可以省略{}。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下面这段代码就是内嵌表达式的例子。我们把单词 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'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' 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转成大写放入到变量 s1 的声明中：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为了获得内嵌对象的字符串，Dart 会调用对象的 toString() 方法。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对于多行字符串的构建，你可以通过三个单引号或三个双引号的方式声明，这与 Python 是一致的：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0950" y="2534285"/>
            <a:ext cx="6876415" cy="6400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s = 'cat';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s1 = 'this is a uppercased string: ${s.toUpperCase()}';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0950" y="4229735"/>
            <a:ext cx="6876415" cy="6400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s3 = """This is a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multi-line string.""";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73914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List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27419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中的集合类型有两种：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，我们先来看看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它们的声明和使用很简单，和 JavaScript 中的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数组（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Array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用法类似。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唯一的区别是，数组在被定义时，可以无视元素的类型，但是在新增的时候，Dart 会自动根据上下文进行类型推断，如果没有找到已存在的类型，就会出现报错。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5555" y="2531745"/>
            <a:ext cx="6879590" cy="11887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arr1 = ["Tom", "Andy", "Jack"];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arr2 = List.of([1,2,3]);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arr2.add(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Rose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); 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报错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arr2.forEach((v) =&gt; print('${v}'));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85217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Map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24676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中的另一种集合类型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，我们一般习惯称之为字典，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使用上都是大同小异。</a:t>
            </a:r>
            <a:endParaRPr 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对于类型的推断问题，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也支持了和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类似的类型约束的语法，这样可以让语义更清晰。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下面我们可以这么写：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2060" y="2183130"/>
            <a:ext cx="6782435" cy="11887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arr1 =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&lt;String&gt;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['Tom', 'Andy', 'Jack'];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map1 =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&lt;String, String&gt;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{"name": "Tom", 'sex': 'male'};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print(arr1 is List&lt;String&gt;);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// true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print(map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is Map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&lt;String, String&gt;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); // true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58928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3839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通过上面的介绍，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表示信息的部分，就基本完结了。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已经对 Dart 的基本语法和类型系统有了一个初步的印象。这些初步的印象，有助于理解 Dart 语言设计的基本思路，在已有编程语言经验的基础上快速上手。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而对于流程控制语法：如 </a:t>
            </a:r>
            <a:r>
              <a:rPr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if-else、for、while、do-while、break/continue、switch-case、assert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，由于与其他编程语言类似，在这里我就不做一一介绍了，更多的 Dart 语言特性需要你在后续的使用过程中慢慢学习。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接下来，我就着重和你们分享它是如何处理信息的。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作为一门真正面向对象的编程语言，Dart 将处理信息的过程抽象为了对象，以结构化的方式将功能分解，而函数、类与运算符就是抽象中最重要的手段。接下来，我就从函数、类与运算符的角度，来进一步和你们讲述 Dart 面向对象设计的基本思路。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72148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Function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41135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函数是一段用来独立地完成某个功能的代码。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Dart 中，所有类型都是对象类型，那么函数也是对象，它的类型叫作 Function。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这意味着函数也可以被定义为变量，甚至可以被定义为参数传递给另一个函数。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如果函数体只有一行表达式，就比如上面示例中的 isZero 和 printInfo 函数，我们还可以像 JavaScript 语言那样用箭头函数来简化这个函数：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关于可选参数的函数的声明 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并不支持重载：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0950" y="2174875"/>
            <a:ext cx="6823075" cy="6400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bool isZero(int number) {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eturn number == 0; }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Function f = isZero;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0950" y="3645535"/>
            <a:ext cx="6823710" cy="2870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/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bool isZero(int number) =&gt; number == 0;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50950" y="4280535"/>
            <a:ext cx="6824345" cy="6400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void enable1Flags({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bold,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hidden}) =&gt; print("$bold , $hidden");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void enable4Flags(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bold, [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hidden = false]) =&gt; print("$bold ,$hidden");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28460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92530"/>
            <a:ext cx="7224395" cy="35648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是面向对象的语言，每个对象都是一个类的实例，都继承自顶层类型 Object。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Dart 中，实例变量与实例方法、类变量与类方法的声明与 Java 类似，这里就不再过多展开了。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值得一提的是，Dart 中并没有 public、protected、private 这些关键字，我们只要在声明变量与方法时，在前面加上“_”即可作为 private 方法使用。如果不加“_”，则默认为 public。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不过，需要注意的是“_”的限制范围并不是类访问级别的，而是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库访问级别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34440" y="3075305"/>
            <a:ext cx="6941820" cy="15671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Duck {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String _name;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int _age;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Duck({name, age}) {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_name = name;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_age = age;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}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579755"/>
            <a:ext cx="128460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9345" y="932180"/>
            <a:ext cx="130175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4115" y="1285240"/>
            <a:ext cx="7152005" cy="39319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一般类在实例化的时候，都会提供一个初始化的方法，在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也好，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也好，都比较类似。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但是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初始化方式有点多。除了可选命名参数和可选参数之外，Dart 还提供了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命名构造函数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的方式，还有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初始化列表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构造函数重定向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我们可以用一个典型的例子，来理解构造函数的几种声明方式：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47470" y="2602865"/>
            <a:ext cx="6805295" cy="25603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 Duck extends Animal {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num x, y;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Duck(){this.x = 1; this.y = 2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};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//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Duck(this);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语法糖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Duck.setDefault () =&gt; {}; //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命名构造函数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Duck.setDefault () : x = 0, y = 0 {this.x = 1; this.y = 2};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初始化列表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Duck.setDefault () : this(); //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重定向到主构造函数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Duck.setDefault () : supper(); // 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可以重定向到父级的构造函数，这样就可以避免执行两次构造函数了</a:t>
            </a:r>
            <a:endParaRPr 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93793" y="1092512"/>
            <a:ext cx="10542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" name="TextBox 7"/>
          <p:cNvSpPr>
            <a:spLocks noChangeArrowheads="1"/>
          </p:cNvSpPr>
          <p:nvPr/>
        </p:nvSpPr>
        <p:spPr bwMode="auto">
          <a:xfrm>
            <a:off x="2094230" y="2233295"/>
            <a:ext cx="4955540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b="1" dirty="0">
                <a:solidFill>
                  <a:schemeClr val="accent1">
                    <a:lumMod val="100000"/>
                  </a:schemeClr>
                </a:solidFill>
                <a:sym typeface="+mn-ea"/>
              </a:rPr>
              <a:t>搭建Flutter工程环境</a:t>
            </a:r>
            <a:endParaRPr lang="zh-CN" altLang="en-US" sz="4400" b="1" dirty="0">
              <a:solidFill>
                <a:schemeClr val="accent1">
                  <a:lumMod val="100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ldLvl="0" animBg="1"/>
      <p:bldP spid="6" grpId="1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579755"/>
            <a:ext cx="128460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9345" y="932180"/>
            <a:ext cx="147955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和接口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4115" y="1285240"/>
            <a:ext cx="7152005" cy="5029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 Dart 中，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对于继承和接口，只有两点比较特别的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在dart中是单继承只能继承单个父类，不能继承多个类，若想实现多继承必须通过多混合的方式实现。extend关键字将变成with来实现混合；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有implements关键字，但是没有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interface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关键字，因为一个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已经内置了接口属性，当然，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中一个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类支持实现多个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0325" y="2792730"/>
            <a:ext cx="6825615" cy="32131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Animal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String name;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num age;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Bird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String color = 'blue';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Duck implements Animal,Bird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num x, y, age;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String name, color;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Duck with Animal,Bird {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579755"/>
            <a:ext cx="114046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运算符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1735" y="1177925"/>
            <a:ext cx="7152005" cy="33832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 和绝大部分编程语言的运算符一样，所以你可以用熟悉的方式去执行程序代码运算。不过，Dart 多了几个额外的运算符，用于简化处理变量实例缺失（即 null）的情况。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?. 运算符：假设 Point 类有 printInfo() 方法，p 是 Point 的一个可能为 null 的实例。那么，p 调用成员方法的安全代码，可以简化为 p?.printInfo() ，表示 p 为 null 的时候跳过，避免抛出异常。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??= 运算符：如果 a 为 null，则给 a 赋值 value，否则跳过。这种用默认值兜底的赋值语句在 Dart 中我们可以用 a ??= value 表示。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?? 运算符：如果 a 不为 null，返回 a 的值，否则返回 b。在 Java 或者 C++ 中，我们需要通过三元表达式 (a != null)? a : b 来实现这种情况。而在 Dart 中，这类代码可以简化为 a ?? b。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58928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5375" y="1210310"/>
            <a:ext cx="7087235" cy="35775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函数、类与运算符是 Dart 处理信息的抽象手段。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通过前面内容学习，相信大家已经了解了 Dart 的基本设计思路，熟悉了在 Flutter 开发中常用的语法特性，也已经具备了快速上手实践的能力。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接下来，我们简单回顾这一章的内容，总结以下几点：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首先，我们认识了函数。函数也是对象，可以被定义为变量，或者参数。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不支持函数重载，但提供了可选命名参数和可选参数的方式，从而解决了函数声明时需要传递多个参数的可维护性。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类提供了数据和函数的抽象复用能力，可以通过继承（父类继承，接口实现）和非继承（Mixin）方式实现复用。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在类的内部，关于成员变量，Dart 提供了包括命名构造函数和初始化列表在内的两种初始化方式。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最后，需要注意的是，运算符也是对象成员函数的一部分，可以覆写或者自定义。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093793" y="1092512"/>
            <a:ext cx="2674451" cy="1402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</a:t>
            </a:r>
            <a:r>
              <a:rPr lang="en-US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3</a:t>
            </a:r>
            <a:endParaRPr 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6" name="TextBox 7"/>
          <p:cNvSpPr>
            <a:spLocks noChangeArrowheads="1"/>
          </p:cNvSpPr>
          <p:nvPr/>
        </p:nvSpPr>
        <p:spPr bwMode="auto">
          <a:xfrm>
            <a:off x="2482436" y="2233503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Flutter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99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bldLvl="0" animBg="1"/>
      <p:bldP spid="36" grpId="1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62965" y="813435"/>
            <a:ext cx="7334885" cy="31381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在前面的 Flutter 开发起步和 Dart 基础模块中，大家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一起学习了 Flutter 框架的整体架构与基本原理，分析了 Flutter 的项目结构和运行机制，并从 Flutter 开发角度介绍了 Dart 语言的基本设计思路，也通过和其他高级语言的类比深入认识了 Dart 的语法特性。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这些内容，是我们接下来系统学习构建 Flutter 应用的基础，可以帮助我们更好地掌握 Flutter 的核心概念和技术。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下面，我们先来看一张结构图：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3" name="图片 2" descr="ac7d1cec200f7ea7cb6cbab04eda252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55" y="781050"/>
            <a:ext cx="7205980" cy="3758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62965" y="813435"/>
            <a:ext cx="7334885" cy="34150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从前面的图中可以看出，Flutter的架构主要分成三层:Framework，Engine和Embedder。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1.Framework使用dart实现，包括Material Design风格的Widget,Cupertino(针对iOS)风格的Widgets，文本/图片/按钮等基础Widgets，渲染，动画，手势等。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2.Engine使用C++实现，主要包括:Skia,Dart和Text。Skia是开源的二维图形库，提供了适用于多种软硬件平台的通用API。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Embedder是一个嵌入层，即把Flutter嵌入到各个平台上去，这里做的主要工作包括渲染Surface设置,线程设置，以及插件等。从这里可以看出，Flutter的平台相关层很低，平台(如iOS)只是提供一个画布，剩余的所有渲染相关的逻辑都在Flutter内部，这就使得它具有了很好的跨端一致性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1890" y="988695"/>
            <a:ext cx="7045960" cy="31381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Widget 是 Flutter 功能的抽象描述，是视图的配置信息，同样也是数据的映射，是 Flutter 开发框架中最基本的概念。前端框架中常见的名词，比如视图（View）、视图控制器（View Controller）、活动（Activity）、应用（Application）、布局（Layout）等，在 Flutter 中都是 Widget。事实上，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Flutter 的核心设计思想便是“一切皆 Widget”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所以，我们学习 Flutter，首先得从学会使用 Widget 开始。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7885" y="579755"/>
            <a:ext cx="1005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Widget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8099" y="4394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87824" y="1131590"/>
            <a:ext cx="3715849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2021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8" name="TextBox 7"/>
          <p:cNvSpPr>
            <a:spLocks noChangeArrowheads="1"/>
          </p:cNvSpPr>
          <p:nvPr/>
        </p:nvSpPr>
        <p:spPr bwMode="auto">
          <a:xfrm>
            <a:off x="2918309" y="2873205"/>
            <a:ext cx="4534011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TextBox 7"/>
          <p:cNvSpPr>
            <a:spLocks noChangeArrowheads="1"/>
          </p:cNvSpPr>
          <p:nvPr/>
        </p:nvSpPr>
        <p:spPr bwMode="auto">
          <a:xfrm>
            <a:off x="2664410" y="2196097"/>
            <a:ext cx="5041807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完结！撒花！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 bldLvl="0" animBg="1"/>
      <p:bldP spid="9" grpId="1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8825" y="729615"/>
            <a:ext cx="23475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 Android Studio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5535" y="1300480"/>
            <a:ext cx="7124700" cy="221170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Studio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是基于 IntelliJ IDEA 的、Google 官方的 Android 应用集成开发环境 (IDE)。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我们在[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官网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]上找到最新版（截止至本文定稿，最新版为 3.4），下载后启动安装文件，剩下的就是按照系统提示进行 SDK 的安装和工程配置工作了。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配置完成后，我们打开 AVD Manager，点击“Create Virtual Device”按钮创建一台 Nexus 6P 模拟器，至此 Android Studio 的安装配置工作就完成了。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065" y="807720"/>
            <a:ext cx="14852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安装 Xcode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2665" y="1373505"/>
            <a:ext cx="7305675" cy="304292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Xcode 是苹果公司官方的 iOS 和 macOS 应用集成开发环境 (IDE)。它的安装方式非常简单，直接在 macOS 系统的 App Store 搜索 Xcode，然后安装即可。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安装完成后，我们会在 Launchpad 看到 Xcode 图标，打开它，按照提示接受 Xcode 许可协议，以及安装配置组件就可以了。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配置完成后，我们打开 Terminal，输入命令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-a Simulator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打开 iOS 模拟器，检查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Hardware&gt;Device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菜单项中的设置，并试着在不同的模拟器之间做切换。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至此，Xcode 的安装配置工作也就顺利完成了。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46785" y="970280"/>
            <a:ext cx="17970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Flutter SDK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1376680"/>
            <a:ext cx="6901815" cy="35648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我们再先去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Flutter 官网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，选择并下载最新的稳定版。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然后，把下载的压缩包解压到你想安装的目录，比如~/Documents 或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为了可以在命令行中执行 flutter 命令，我们同样需要配置环境变量。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 macOS 与 Linux 系统，我们编辑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~/.bash_profile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文件，把以下代码添加至文件最后，将 flutter 命令的执行路径追加到环境变量 PATH 中：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而对于 Windows 系统，我们在当前用户变量下 Path，以 ; 为分隔符，在其后追加 flutter 命令行的全路径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bin，重启电脑即可完成配置。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到这里，我们就完成了 Flutter SDK 的安装。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6445" y="579755"/>
            <a:ext cx="15074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安装 Fultter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4915" y="3282315"/>
            <a:ext cx="6572885" cy="2870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export PATH=~/Documents/flutter/bin:$PATH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1685" y="633095"/>
            <a:ext cx="15074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安装 Fultter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1075" y="1024255"/>
            <a:ext cx="16294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配置库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包环境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3780" y="1453515"/>
            <a:ext cx="6901815" cy="329057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 源站在国内可能不太稳定，因此谷歌中国开发者社区（GDG）专门搭建了临时镜像，使得我们的 Flutter 命令行工具可以到该镜像站点下载所需资源。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接下来，我们需要配置镜像站点的环境变量。对于 macOS 和 Linux 系统来说，我们通过文本编辑器，打开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~/.bash_profile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文件，在文件最后添加以下代码，来配置镜像站点的环境变量：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而对于 Windows 系统来说，我们右键点击计算机图标，依次选择属性–&gt; 高级系统设置–&gt; 高级–&gt; 环境变量，新建用户变量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PUB_HOSTED_URL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，其值为 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https://pub.flutter-io.cn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随后新建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FLUTTER_STORAGE_BASE_URL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，其值为 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https://storage.flutter-io.cn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，重启电脑即可完成配置。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1420" y="2840355"/>
            <a:ext cx="6566535" cy="6400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export PUB_HOSTED_URL=https://pub.flutter-io.cn 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export FLUTTER_STORAGE_BASE_URL=https://storage.flutter-io.cn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74090" y="969645"/>
            <a:ext cx="14262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4.1 Xcode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依赖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1329055"/>
            <a:ext cx="7297420" cy="41135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现在，我们已经可以在 iOS 模拟器上开发调试 Flutter 应用了。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但要将 Flutter 应用部署到真实的 iOS 设备上，我们还需要安装一些额外的连接控制命令工具（就像通过电脑的 iTunes 给手机安装应用一样），并申请一个 iOS 开发者账号进行 Xcode 签名配置。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依据提示，我们首先安装 libimobiledevice 和 ideviceinstaller 这两项依赖：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其中，usbmuxd 是一个与 iOS 设备建立多路通信连接的 socket 守护进程，通过它，可以将 USB 通信抽象为 TCP 通信；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libimobiledevice 是一个与 iOS 设备进行通信的跨平台协议库；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 ideviceinstaller 则是一个使用它们在 iOS 设备上管理 App 的工具。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4700" y="579755"/>
            <a:ext cx="18249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iOS 工具链设置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3640" y="2700655"/>
            <a:ext cx="7050405" cy="14630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update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--HEAD usbmuxd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link usbmuxd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--HEAD libimobiledevice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ideviceinstaller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91870" y="916940"/>
            <a:ext cx="1781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4.2 Xcode </a:t>
            </a:r>
            <a:r>
              <a: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签名配置</a:t>
            </a:r>
            <a:endParaRPr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7590" y="1223645"/>
            <a:ext cx="7297420" cy="3839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打开 hello_world 项目中的 ios/Runner.xcworkspace，在 Xcode 中，选择导航面板左侧最上方的 Runner 项目。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General &gt; Signing &gt; Team 中，我们需要配置一下开发团队，也就是用你的 Apple ID 登录 Xcode。当配置完成时，Xcode 会自动创建并下载开发证书。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 Apple ID 都支持开发和测试，但如果想将应用发布到 App Store，则必须加入 Apple 开发者计划。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开发者计划的详细信息，你可以通过苹果官方的compare memberships了解，这里我就不再展开了。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最后，当我们第一次连接真机设备进行开发时，Xcode 会在你的帐户中自动注册这个设备，随后自动创建和下载配置文件。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我们只需要在真机设备上，按照手机提示，信任你的 Mac 和开发证书就可以了。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至此，我们就可以在 iOS 真机上开发调试 Flutter 项目了。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9940" y="579755"/>
            <a:ext cx="18249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iOS 工具链设置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0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3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0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3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.xml><?xml version="1.0" encoding="utf-8"?>
<p:tagLst xmlns:p="http://schemas.openxmlformats.org/presentationml/2006/main">
  <p:tag name="KSO_WM_UNIT_PLACING_PICTURE_USER_VIEWPORT" val="{&quot;height&quot;:3740,&quot;width&quot;:10360}"/>
</p:tagLst>
</file>

<file path=ppt/tags/tag30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3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40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4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4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43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4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4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48BB7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548BB7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11422</Words>
  <Application>WPS 演示</Application>
  <PresentationFormat>全屏显示(16:9)</PresentationFormat>
  <Paragraphs>590</Paragraphs>
  <Slides>39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Agency FB</vt:lpstr>
      <vt:lpstr>Impact</vt:lpstr>
      <vt:lpstr>U.S. 101</vt:lpstr>
      <vt:lpstr>Segoe Print</vt:lpstr>
      <vt:lpstr>Roboto</vt:lpstr>
      <vt:lpstr>Open Sans Light</vt:lpstr>
      <vt:lpstr>Arial Unicode MS</vt:lpstr>
      <vt:lpstr>Calibri</vt:lpstr>
      <vt:lpstr>Wingdings</vt:lpstr>
      <vt:lpstr>Yu Gothic UI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keywords>熊猫办公</cp:keywords>
  <dc:subject>熊猫办公</dc:subject>
  <cp:category>办公</cp:category>
  <cp:lastModifiedBy>Andy-Super</cp:lastModifiedBy>
  <cp:revision>176</cp:revision>
  <dcterms:created xsi:type="dcterms:W3CDTF">2015-12-11T17:46:00Z</dcterms:created>
  <dcterms:modified xsi:type="dcterms:W3CDTF">2021-04-15T16:46:23Z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